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3" r:id="rId1"/>
  </p:sldMasterIdLst>
  <p:sldIdLst>
    <p:sldId id="256" r:id="rId2"/>
    <p:sldId id="264" r:id="rId3"/>
    <p:sldId id="263" r:id="rId4"/>
    <p:sldId id="258" r:id="rId5"/>
    <p:sldId id="259" r:id="rId6"/>
    <p:sldId id="260" r:id="rId7"/>
    <p:sldId id="266" r:id="rId8"/>
    <p:sldId id="262" r:id="rId9"/>
    <p:sldId id="257" r:id="rId10"/>
    <p:sldId id="261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93CC268F-8D59-4BF8-9A47-B46B819BBDA5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B6CD099F-D80C-44A4-966B-EE9B5C6DE162}" type="pres">
      <dgm:prSet presAssocID="{93CC268F-8D59-4BF8-9A47-B46B819BBDA5}" presName="linear" presStyleCnt="0">
        <dgm:presLayoutVars>
          <dgm:animLvl val="lvl"/>
          <dgm:resizeHandles val="exact"/>
        </dgm:presLayoutVars>
      </dgm:prSet>
      <dgm:spPr/>
    </dgm:pt>
  </dgm:ptLst>
  <dgm:cxnLst>
    <dgm:cxn modelId="{B064DE0D-828C-48D2-BE70-1D3BD75F6288}" type="presOf" srcId="{93CC268F-8D59-4BF8-9A47-B46B819BBDA5}" destId="{B6CD099F-D80C-44A4-966B-EE9B5C6DE162}" srcOrd="0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tiff>
</file>

<file path=ppt/media/image5.tiff>
</file>

<file path=ppt/media/image6.tiff>
</file>

<file path=ppt/media/image7.tiff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B674CB-3709-4ACF-BB61-29ADEA3D41B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033272"/>
            <a:ext cx="9144000" cy="2478024"/>
          </a:xfrm>
        </p:spPr>
        <p:txBody>
          <a:bodyPr lIns="0" tIns="0" rIns="0" bIns="0" anchor="b">
            <a:noAutofit/>
          </a:bodyPr>
          <a:lstStyle>
            <a:lvl1pPr algn="ctr">
              <a:defRPr sz="4000" spc="750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06DA6BE-9B64-48FC-92D1-EF0D426A397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822192"/>
            <a:ext cx="9144000" cy="1435608"/>
          </a:xfrm>
        </p:spPr>
        <p:txBody>
          <a:bodyPr lIns="0" tIns="0" rIns="0" bIns="0">
            <a:normAutofit/>
          </a:bodyPr>
          <a:lstStyle>
            <a:lvl1pPr marL="0" indent="0" algn="ctr">
              <a:lnSpc>
                <a:spcPct val="150000"/>
              </a:lnSpc>
              <a:buNone/>
              <a:defRPr sz="1600" cap="all" spc="600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83AE59-8E21-449F-86DA-5BE2970108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5A5808-3B61-48CC-92EF-85AC2E0DFA56}" type="datetime2">
              <a:rPr lang="en-US" smtClean="0"/>
              <a:t>Sunday, December 12, 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E8CCD60-9970-49FD-8254-21154BAA1E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C0A488-07A7-42F9-B1DF-68545B7541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459128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9DC3B6-2D75-4EC4-9120-88DCE0EA61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74B06CB-A0FE-4499-B674-90C8C281A55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E7FD700-765A-4DE6-A8EC-9D9D92FCBB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5E98AF-4574-4509-BF7A-519ACD5BF826}" type="datetime2">
              <a:rPr lang="en-US" smtClean="0"/>
              <a:t>Sunday, December 12, 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4664EC-C4B1-4D14-9ED3-14C6CCBFFC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DF5526-E518-4133-9F44-D812576C10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739094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5F62998-15B1-4CA8-8C60-7801001F806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838899"/>
            <a:ext cx="2628900" cy="48493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11AE278-0885-4594-AB09-120344C7D88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49235" y="838900"/>
            <a:ext cx="7723265" cy="48493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5B850CC-FB43-4988-8D4E-9C54C20185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DD97D4-9636-490F-85D0-E926C2B6F3B1}" type="datetime2">
              <a:rPr lang="en-US" smtClean="0"/>
              <a:t>Sunday, December 12, 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A70300-3853-4FB4-A084-CF6E5CF2BD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DBAFB0-25AA-4B69-8418-418F47A927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71722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FE0F35-0AE7-48AB-9005-F1DB4BD0B4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DD4022-C31F-4C4C-B5BF-5F9730C08A0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A45EE9-11D3-436C-9D73-1AA6CCDB16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AF3C6-0FD4-4939-991C-00DDE5C56815}" type="datetime2">
              <a:rPr lang="en-US" smtClean="0"/>
              <a:t>Sunday, December 12, 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2817DCF-881F-4956-81AE-A6D27A88F4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265F17-AD75-4B7E-970D-5D4DBD5D17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031249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8C12CB-05D8-4D62-BDC5-812DB6DD04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1709738"/>
            <a:ext cx="9966960" cy="2852737"/>
          </a:xfrm>
        </p:spPr>
        <p:txBody>
          <a:bodyPr anchor="b">
            <a:normAutofit/>
          </a:bodyPr>
          <a:lstStyle>
            <a:lvl1pPr>
              <a:lnSpc>
                <a:spcPct val="100000"/>
              </a:lnSpc>
              <a:defRPr sz="4400" spc="75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C52F020-8516-4B9E-B455-5731ED6C9E9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371600" y="4974336"/>
            <a:ext cx="9966961" cy="1115568"/>
          </a:xfrm>
        </p:spPr>
        <p:txBody>
          <a:bodyPr>
            <a:normAutofit/>
          </a:bodyPr>
          <a:lstStyle>
            <a:lvl1pPr marL="0" indent="0">
              <a:buNone/>
              <a:defRPr sz="1600" cap="all" spc="600" baseline="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822993-6E28-44BB-B983-095B476B80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807482-8128-47C6-A8DD-6452B0291CFF}" type="datetime2">
              <a:rPr lang="en-US" smtClean="0"/>
              <a:t>Sunday, December 12, 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C909971-06C9-462B-81D9-BEF24C708A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F9A076D-47C1-49CD-9A8B-956DB3FC31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839816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28DFBD-F5ED-455C-8AD0-97476A55E3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30E58C-F463-4D52-9225-9410133113A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371600" y="2112264"/>
            <a:ext cx="4846320" cy="395935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AF7BDB4-97FA-485D-A557-6F96692BAC9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766560" y="2112265"/>
            <a:ext cx="4846320" cy="395935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8C50007-C799-4117-8ACD-5EE980E63F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03F25-275E-41DE-BE3B-EBF0DB49F9B1}" type="datetime2">
              <a:rPr lang="en-US" smtClean="0"/>
              <a:t>Sunday, December 12, 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24E8968-6BAD-4D5A-BF1D-911C7A39C1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99D8C08-BF20-4D5E-9004-0C075C36D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55008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2036E0D-26A5-455A-A8BD-70DA8BC03EB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371600" y="2112264"/>
            <a:ext cx="4841076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7FD4EA0-094D-4056-9032-BFB44B40896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371600" y="3018472"/>
            <a:ext cx="4841076" cy="310485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FC0CCE8-718F-4620-8B4A-C60EEA7B884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766560" y="2112264"/>
            <a:ext cx="484632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6CE86DF-0069-4D31-BDD3-A9A2F9B7B46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766560" y="3018471"/>
            <a:ext cx="4841076" cy="31048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1A5ED06-FE54-4B86-A8D4-07D0EB08C3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475572-4A44-4171-84AA-64D42C8050A6}" type="datetime2">
              <a:rPr lang="en-US" smtClean="0"/>
              <a:t>Sunday, December 12, 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E9EC6C3-0950-4AFE-936A-9AB5D22784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784B1D1-BE0C-48F4-BC74-90675A0F07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Title 9">
            <a:extLst>
              <a:ext uri="{FF2B5EF4-FFF2-40B4-BE49-F238E27FC236}">
                <a16:creationId xmlns:a16="http://schemas.microsoft.com/office/drawing/2014/main" id="{2D453288-3D76-40C1-BE00-223AB28F13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539079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3B1716-24B0-42CD-95B6-843092597B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9E3617E-4B11-481F-AC6E-0003179029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C1612E-528E-4FD5-9E9E-E15F1108F171}" type="datetime2">
              <a:rPr lang="en-US" smtClean="0"/>
              <a:t>Sunday, December 12, 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6BF19CC-06D3-40E9-81B5-63B457B220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AEFC312-3AA5-46F7-B701-3D9327A68D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8412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8C9E28E-1389-47AF-B3EB-22571417AC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F6D862-A06D-436F-A92E-EBAAD50B6E50}" type="datetime2">
              <a:rPr lang="en-US" smtClean="0"/>
              <a:t>Sunday, December 12, 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FCF6B08-1984-4F7C-9F6E-A4F47BDBA2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771B3C5-CEC7-427F-931C-1318C421BE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36929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4EB55F-536E-4547-A5D2-0483FC3684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987425"/>
            <a:ext cx="3932237" cy="1894511"/>
          </a:xfrm>
        </p:spPr>
        <p:txBody>
          <a:bodyPr anchor="b"/>
          <a:lstStyle>
            <a:lvl1pPr>
              <a:lnSpc>
                <a:spcPct val="100000"/>
              </a:lnSpc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717D3C-533B-4EA9-886B-FAE59956C7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50992" y="987425"/>
            <a:ext cx="5687568" cy="4873625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419D2E1-4B17-4608-961E-2C4719855E8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371600" y="3058510"/>
            <a:ext cx="3932237" cy="280254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75A3535-184C-438C-AE91-9C42B7C5AF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3E0B7D-2260-4809-8F0A-9E5F3E24F169}" type="datetime2">
              <a:rPr lang="en-US" smtClean="0"/>
              <a:t>Sunday, December 12, 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DF6DBC3-4A58-42BA-9B55-A9A7251037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D4E6563-0AB6-4038-A12B-A259552DB6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58995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9702C5-1E3B-4C62-A538-59BB572864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987552"/>
            <a:ext cx="3932237" cy="1892808"/>
          </a:xfrm>
        </p:spPr>
        <p:txBody>
          <a:bodyPr anchor="b"/>
          <a:lstStyle>
            <a:lvl1pPr>
              <a:defRPr sz="3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E2CF574-95CE-4E60-B2CF-3B5B4F33A76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505319" y="987425"/>
            <a:ext cx="5833242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D039F7C-C735-4356-8B04-89E19047950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371600" y="3033286"/>
            <a:ext cx="3932237" cy="2835702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5E706DF-52A3-4F34-9BF5-E1ACD5D542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8E4735-C637-46A3-94EB-AB3AC4188D2F}" type="datetime2">
              <a:rPr lang="en-US" smtClean="0"/>
              <a:t>Sunday, December 12, 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FB25E53-E72E-4110-BB6B-3477F56C30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3686F8F-3D62-4CEC-AD9A-B70848E6A8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85606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CCF2F3BB-127D-44BC-A8EF-A8BB5F5911CA}"/>
              </a:ext>
            </a:extLst>
          </p:cNvPr>
          <p:cNvSpPr/>
          <p:nvPr/>
        </p:nvSpPr>
        <p:spPr>
          <a:xfrm rot="10800000" flipH="1">
            <a:off x="0" y="6401226"/>
            <a:ext cx="12192000" cy="456773"/>
          </a:xfrm>
          <a:prstGeom prst="rect">
            <a:avLst/>
          </a:prstGeom>
          <a:gradFill>
            <a:gsLst>
              <a:gs pos="14000">
                <a:schemeClr val="accent4">
                  <a:alpha val="28000"/>
                </a:schemeClr>
              </a:gs>
              <a:gs pos="100000">
                <a:schemeClr val="accent5">
                  <a:alpha val="85000"/>
                </a:schemeClr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010D1F30-F118-4A1F-A48F-7E5706959F64}"/>
              </a:ext>
            </a:extLst>
          </p:cNvPr>
          <p:cNvSpPr/>
          <p:nvPr/>
        </p:nvSpPr>
        <p:spPr>
          <a:xfrm flipH="1">
            <a:off x="4038602" y="6401228"/>
            <a:ext cx="8153398" cy="456772"/>
          </a:xfrm>
          <a:prstGeom prst="rect">
            <a:avLst/>
          </a:prstGeom>
          <a:gradFill>
            <a:gsLst>
              <a:gs pos="9000">
                <a:schemeClr val="accent2">
                  <a:lumMod val="60000"/>
                  <a:lumOff val="40000"/>
                  <a:alpha val="55000"/>
                </a:schemeClr>
              </a:gs>
              <a:gs pos="99000">
                <a:schemeClr val="accent2"/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7AE890C-17CE-44C0-BDED-BA68F92A84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795528"/>
            <a:ext cx="10241280" cy="1234440"/>
          </a:xfrm>
          <a:prstGeom prst="rect">
            <a:avLst/>
          </a:prstGeom>
        </p:spPr>
        <p:txBody>
          <a:bodyPr vert="horz" lIns="0" tIns="0" rIns="0" bIns="0" rtlCol="0" anchor="b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7910A6E-46D1-42CF-996C-2207737FB87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371600" y="2112264"/>
            <a:ext cx="10241280" cy="3959352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5B5247-D236-462B-BCE0-2A24DF75B08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909560" y="6409944"/>
            <a:ext cx="3703320" cy="44805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 cap="all" spc="300" baseline="0">
                <a:solidFill>
                  <a:srgbClr val="FFFFFF"/>
                </a:solidFill>
              </a:defRPr>
            </a:lvl1pPr>
          </a:lstStyle>
          <a:p>
            <a:fld id="{AE0C963C-C1DB-4AFD-9DDC-0691666BF49B}" type="datetime2">
              <a:rPr lang="en-US" smtClean="0"/>
              <a:pPr/>
              <a:t>Sunday, December 12, 2021</a:t>
            </a:fld>
            <a:endParaRPr lang="en-US" cap="all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9155C58-7DDF-4CD4-96AD-F9CC844D84C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-1828800" y="1911096"/>
            <a:ext cx="4114800" cy="4572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 b="1">
                <a:solidFill>
                  <a:schemeClr val="tx1"/>
                </a:solidFill>
                <a:latin typeface="+mj-lt"/>
              </a:defRPr>
            </a:lvl1pPr>
          </a:lstStyle>
          <a:p>
            <a:pPr algn="l"/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F495647-A849-45D9-BC71-46A12E6DE47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67744" y="6409944"/>
            <a:ext cx="438912" cy="44805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rgbClr val="FFFFFF"/>
                </a:solidFill>
              </a:defRPr>
            </a:lvl1pPr>
          </a:lstStyle>
          <a:p>
            <a:fld id="{C01389E6-C847-4AD0-B56D-D205B2EAB1EE}" type="slidenum">
              <a:rPr lang="en-US" smtClean="0"/>
              <a:pPr/>
              <a:t>‹#›</a:t>
            </a:fld>
            <a:endParaRPr lang="en-US" sz="800" dirty="0"/>
          </a:p>
        </p:txBody>
      </p:sp>
    </p:spTree>
    <p:extLst>
      <p:ext uri="{BB962C8B-B14F-4D97-AF65-F5344CB8AC3E}">
        <p14:creationId xmlns:p14="http://schemas.microsoft.com/office/powerpoint/2010/main" val="38572590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0" r:id="rId1"/>
    <p:sldLayoutId id="2147483671" r:id="rId2"/>
    <p:sldLayoutId id="2147483672" r:id="rId3"/>
    <p:sldLayoutId id="2147483662" r:id="rId4"/>
    <p:sldLayoutId id="2147483663" r:id="rId5"/>
    <p:sldLayoutId id="2147483668" r:id="rId6"/>
    <p:sldLayoutId id="2147483664" r:id="rId7"/>
    <p:sldLayoutId id="2147483665" r:id="rId8"/>
    <p:sldLayoutId id="2147483666" r:id="rId9"/>
    <p:sldLayoutId id="2147483667" r:id="rId10"/>
    <p:sldLayoutId id="2147483669" r:id="rId11"/>
  </p:sldLayoutIdLst>
  <p:hf sldNum="0"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3600" b="1" i="0" kern="1200" cap="all" spc="70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tiff"/><Relationship Id="rId3" Type="http://schemas.openxmlformats.org/officeDocument/2006/relationships/diagramLayout" Target="../diagrams/layout1.xml"/><Relationship Id="rId7" Type="http://schemas.openxmlformats.org/officeDocument/2006/relationships/image" Target="../media/image5.tiff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7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2" name="Rectangle 51">
            <a:extLst>
              <a:ext uri="{FF2B5EF4-FFF2-40B4-BE49-F238E27FC236}">
                <a16:creationId xmlns:a16="http://schemas.microsoft.com/office/drawing/2014/main" id="{36F292AA-C8DB-4CAA-97C9-456CF85406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5" name="Picture 3" descr="Computer script on a screen">
            <a:extLst>
              <a:ext uri="{FF2B5EF4-FFF2-40B4-BE49-F238E27FC236}">
                <a16:creationId xmlns:a16="http://schemas.microsoft.com/office/drawing/2014/main" id="{BE5245D4-0019-4769-BA67-A9D5C0D115F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460" r="47885" b="-1"/>
          <a:stretch/>
        </p:blipFill>
        <p:spPr>
          <a:xfrm>
            <a:off x="-1" y="10"/>
            <a:ext cx="4587901" cy="6857990"/>
          </a:xfrm>
          <a:prstGeom prst="rect">
            <a:avLst/>
          </a:prstGeom>
        </p:spPr>
      </p:pic>
      <p:sp>
        <p:nvSpPr>
          <p:cNvPr id="63" name="Rectangle 53">
            <a:extLst>
              <a:ext uri="{FF2B5EF4-FFF2-40B4-BE49-F238E27FC236}">
                <a16:creationId xmlns:a16="http://schemas.microsoft.com/office/drawing/2014/main" id="{AA065953-3D69-4CD4-80C3-DF10DEB4C7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87902" y="-429"/>
            <a:ext cx="7604097" cy="6857571"/>
          </a:xfrm>
          <a:prstGeom prst="rect">
            <a:avLst/>
          </a:prstGeom>
          <a:gradFill>
            <a:gsLst>
              <a:gs pos="0">
                <a:schemeClr val="accent6">
                  <a:lumMod val="75000"/>
                  <a:alpha val="73000"/>
                </a:schemeClr>
              </a:gs>
              <a:gs pos="100000">
                <a:schemeClr val="accent2"/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4" name="Rectangle 55">
            <a:extLst>
              <a:ext uri="{FF2B5EF4-FFF2-40B4-BE49-F238E27FC236}">
                <a16:creationId xmlns:a16="http://schemas.microsoft.com/office/drawing/2014/main" id="{2AB36DB5-F10D-4EDB-87E2-ECB9301FFC6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87901" y="0"/>
            <a:ext cx="7604097" cy="6858000"/>
          </a:xfrm>
          <a:prstGeom prst="rect">
            <a:avLst/>
          </a:prstGeom>
          <a:gradFill>
            <a:gsLst>
              <a:gs pos="0">
                <a:schemeClr val="accent5">
                  <a:alpha val="37000"/>
                </a:schemeClr>
              </a:gs>
              <a:gs pos="98000">
                <a:schemeClr val="accent2">
                  <a:alpha val="66000"/>
                </a:schemeClr>
              </a:gs>
            </a:gsLst>
            <a:lin ang="12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Rectangle 57">
            <a:extLst>
              <a:ext uri="{FF2B5EF4-FFF2-40B4-BE49-F238E27FC236}">
                <a16:creationId xmlns:a16="http://schemas.microsoft.com/office/drawing/2014/main" id="{446F195D-95DC-419E-BBC1-E2B601A606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4599847" y="4355164"/>
            <a:ext cx="7592151" cy="2502836"/>
          </a:xfrm>
          <a:prstGeom prst="rect">
            <a:avLst/>
          </a:prstGeom>
          <a:gradFill>
            <a:gsLst>
              <a:gs pos="22000">
                <a:schemeClr val="accent6">
                  <a:alpha val="39000"/>
                </a:schemeClr>
              </a:gs>
              <a:gs pos="82000">
                <a:schemeClr val="accent5">
                  <a:alpha val="19000"/>
                </a:schemeClr>
              </a:gs>
            </a:gsLst>
            <a:lin ang="17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" name="Oval 59">
            <a:extLst>
              <a:ext uri="{FF2B5EF4-FFF2-40B4-BE49-F238E27FC236}">
                <a16:creationId xmlns:a16="http://schemas.microsoft.com/office/drawing/2014/main" id="{2256CF5B-1DAD-4912-86B9-FCA733692F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3704304">
            <a:off x="6080918" y="830588"/>
            <a:ext cx="4998441" cy="4998441"/>
          </a:xfrm>
          <a:prstGeom prst="ellipse">
            <a:avLst/>
          </a:prstGeom>
          <a:gradFill>
            <a:gsLst>
              <a:gs pos="39000">
                <a:schemeClr val="accent4">
                  <a:lumMod val="20000"/>
                  <a:lumOff val="80000"/>
                  <a:alpha val="0"/>
                </a:schemeClr>
              </a:gs>
              <a:gs pos="100000">
                <a:schemeClr val="accent6">
                  <a:alpha val="18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EBEAEDE-A986-4F0A-B0C3-5F9B969386A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275425" y="768485"/>
            <a:ext cx="6133656" cy="3169674"/>
          </a:xfrm>
        </p:spPr>
        <p:txBody>
          <a:bodyPr>
            <a:normAutofit/>
          </a:bodyPr>
          <a:lstStyle/>
          <a:p>
            <a:pPr algn="r"/>
            <a:r>
              <a:rPr lang="en-US" dirty="0">
                <a:solidFill>
                  <a:schemeClr val="bg1"/>
                </a:solidFill>
              </a:rPr>
              <a:t>Coding Careers in Texas</a:t>
            </a:r>
            <a:br>
              <a:rPr lang="en-US" dirty="0">
                <a:solidFill>
                  <a:schemeClr val="bg1"/>
                </a:solidFill>
              </a:rPr>
            </a:br>
            <a:br>
              <a:rPr lang="en-US" dirty="0">
                <a:solidFill>
                  <a:schemeClr val="bg1"/>
                </a:solidFill>
              </a:rPr>
            </a:br>
            <a:br>
              <a:rPr lang="en-US" dirty="0">
                <a:solidFill>
                  <a:schemeClr val="bg1"/>
                </a:solidFill>
              </a:rPr>
            </a:b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4B58F23-8145-4F2B-959C-754F1CB5C54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862918" y="4354306"/>
            <a:ext cx="5462494" cy="2197496"/>
          </a:xfrm>
        </p:spPr>
        <p:txBody>
          <a:bodyPr>
            <a:normAutofit/>
          </a:bodyPr>
          <a:lstStyle/>
          <a:p>
            <a:pPr algn="r"/>
            <a:r>
              <a:rPr lang="en-US" sz="1400" dirty="0">
                <a:solidFill>
                  <a:schemeClr val="bg1"/>
                </a:solidFill>
              </a:rPr>
              <a:t>Contributors:  </a:t>
            </a:r>
          </a:p>
          <a:p>
            <a:pPr algn="r"/>
            <a:r>
              <a:rPr lang="en-US" sz="1400" dirty="0">
                <a:solidFill>
                  <a:schemeClr val="bg1"/>
                </a:solidFill>
              </a:rPr>
              <a:t>Samantha Brown,</a:t>
            </a:r>
          </a:p>
          <a:p>
            <a:pPr algn="r"/>
            <a:r>
              <a:rPr lang="en-US" sz="1400" dirty="0">
                <a:solidFill>
                  <a:schemeClr val="bg1"/>
                </a:solidFill>
              </a:rPr>
              <a:t>Uma Yeruva,</a:t>
            </a:r>
          </a:p>
          <a:p>
            <a:pPr algn="r"/>
            <a:r>
              <a:rPr lang="en-US" sz="1400" dirty="0">
                <a:solidFill>
                  <a:schemeClr val="bg1"/>
                </a:solidFill>
              </a:rPr>
              <a:t> Ahmed Dahham &amp;</a:t>
            </a:r>
          </a:p>
          <a:p>
            <a:pPr algn="r"/>
            <a:r>
              <a:rPr lang="en-US" sz="1400" dirty="0">
                <a:solidFill>
                  <a:schemeClr val="bg1"/>
                </a:solidFill>
              </a:rPr>
              <a:t> Julia Lira</a:t>
            </a:r>
          </a:p>
        </p:txBody>
      </p:sp>
    </p:spTree>
    <p:extLst>
      <p:ext uri="{BB962C8B-B14F-4D97-AF65-F5344CB8AC3E}">
        <p14:creationId xmlns:p14="http://schemas.microsoft.com/office/powerpoint/2010/main" val="22244804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2F8C978-A21A-4635-90ED-5AA6ACA3EB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27982" y="286683"/>
            <a:ext cx="2663273" cy="1627556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01AF2282-1765-4D45-8052-91ABE2417A5B}"/>
              </a:ext>
            </a:extLst>
          </p:cNvPr>
          <p:cNvSpPr txBox="1"/>
          <p:nvPr/>
        </p:nvSpPr>
        <p:spPr>
          <a:xfrm>
            <a:off x="5763280" y="1729573"/>
            <a:ext cx="44527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APPENDIX</a:t>
            </a:r>
          </a:p>
        </p:txBody>
      </p:sp>
      <p:pic>
        <p:nvPicPr>
          <p:cNvPr id="4" name="Picture 3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FC706DD4-87AC-488D-A056-0934D59F106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15691" y="2208000"/>
            <a:ext cx="2958087" cy="3873685"/>
          </a:xfrm>
          <a:prstGeom prst="rect">
            <a:avLst/>
          </a:prstGeom>
        </p:spPr>
      </p:pic>
      <p:pic>
        <p:nvPicPr>
          <p:cNvPr id="7" name="Picture 6" descr="Graphical user interface&#10;&#10;Description automatically generated with medium confidence">
            <a:extLst>
              <a:ext uri="{FF2B5EF4-FFF2-40B4-BE49-F238E27FC236}">
                <a16:creationId xmlns:a16="http://schemas.microsoft.com/office/drawing/2014/main" id="{D3D196F8-E320-4365-85F7-FC2B025E38A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34006" y="2203236"/>
            <a:ext cx="2637872" cy="3873684"/>
          </a:xfrm>
          <a:prstGeom prst="rect">
            <a:avLst/>
          </a:prstGeom>
        </p:spPr>
      </p:pic>
      <p:pic>
        <p:nvPicPr>
          <p:cNvPr id="9" name="Picture 8" descr="Table&#10;&#10;Description automatically generated">
            <a:extLst>
              <a:ext uri="{FF2B5EF4-FFF2-40B4-BE49-F238E27FC236}">
                <a16:creationId xmlns:a16="http://schemas.microsoft.com/office/drawing/2014/main" id="{0DE5F6E9-A82F-4316-AD9E-976120AA623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0122" y="2203236"/>
            <a:ext cx="3446498" cy="38320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092418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BD4C0BBB-0042-4603-A226-6117F3FD5B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0" y="6400799"/>
            <a:ext cx="12192000" cy="456773"/>
          </a:xfrm>
          <a:prstGeom prst="rect">
            <a:avLst/>
          </a:prstGeom>
          <a:gradFill>
            <a:gsLst>
              <a:gs pos="14000">
                <a:schemeClr val="accent4">
                  <a:alpha val="28000"/>
                </a:schemeClr>
              </a:gs>
              <a:gs pos="100000">
                <a:schemeClr val="accent5">
                  <a:alpha val="85000"/>
                </a:schemeClr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EC44F520-2598-460E-9F91-B02F60830C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038600" y="6400799"/>
            <a:ext cx="8153398" cy="456772"/>
          </a:xfrm>
          <a:prstGeom prst="rect">
            <a:avLst/>
          </a:prstGeom>
          <a:gradFill>
            <a:gsLst>
              <a:gs pos="9000">
                <a:schemeClr val="accent2">
                  <a:lumMod val="60000"/>
                  <a:lumOff val="40000"/>
                  <a:alpha val="55000"/>
                </a:schemeClr>
              </a:gs>
              <a:gs pos="99000">
                <a:schemeClr val="accent2"/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ACE9E2ED-2BB1-46AE-A037-86EC1BFB33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2973EF8-795C-465C-A9CB-FBD2D368E9EE}"/>
              </a:ext>
            </a:extLst>
          </p:cNvPr>
          <p:cNvSpPr txBox="1"/>
          <p:nvPr/>
        </p:nvSpPr>
        <p:spPr>
          <a:xfrm>
            <a:off x="457200" y="484590"/>
            <a:ext cx="6871505" cy="1209424"/>
          </a:xfrm>
          <a:prstGeom prst="rect">
            <a:avLst/>
          </a:prstGeom>
        </p:spPr>
        <p:txBody>
          <a:bodyPr vert="horz" lIns="0" tIns="0" rIns="0" bIns="0" rtlCol="0" anchor="t">
            <a:normAutofit/>
          </a:bodyPr>
          <a:lstStyle/>
          <a:p>
            <a:pPr>
              <a:spcBef>
                <a:spcPct val="0"/>
              </a:spcBef>
              <a:spcAft>
                <a:spcPts val="600"/>
              </a:spcAft>
            </a:pPr>
            <a:r>
              <a:rPr lang="en-US" b="1" cap="all" spc="750" dirty="0">
                <a:latin typeface="+mj-lt"/>
                <a:ea typeface="+mj-ea"/>
                <a:cs typeface="+mj-cs"/>
              </a:rPr>
              <a:t>PRESENTATION OUTLINE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D28B54C3-B57B-472A-B96E-1FCB67093D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123337" y="-3"/>
            <a:ext cx="3611463" cy="6858000"/>
          </a:xfrm>
          <a:prstGeom prst="rect">
            <a:avLst/>
          </a:prstGeom>
          <a:gradFill>
            <a:gsLst>
              <a:gs pos="0">
                <a:schemeClr val="accent5">
                  <a:alpha val="77000"/>
                </a:schemeClr>
              </a:gs>
              <a:gs pos="100000">
                <a:schemeClr val="tx2">
                  <a:lumMod val="50000"/>
                  <a:lumOff val="50000"/>
                  <a:alpha val="52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C4C9F2B0-1044-46EB-8AEB-C3BFFDE6C2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123336" y="-3"/>
            <a:ext cx="4068664" cy="6858000"/>
          </a:xfrm>
          <a:prstGeom prst="rect">
            <a:avLst/>
          </a:prstGeom>
          <a:gradFill>
            <a:gsLst>
              <a:gs pos="22000">
                <a:schemeClr val="accent2">
                  <a:alpha val="69000"/>
                </a:schemeClr>
              </a:gs>
              <a:gs pos="99000">
                <a:schemeClr val="accent4">
                  <a:alpha val="74000"/>
                </a:schemeClr>
              </a:gs>
            </a:gsLst>
            <a:lin ang="9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7DB3C429-F8DA-49B9-AF84-21996FCF78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8426853" y="-345671"/>
            <a:ext cx="3429002" cy="4120348"/>
          </a:xfrm>
          <a:prstGeom prst="rect">
            <a:avLst/>
          </a:prstGeom>
          <a:gradFill>
            <a:gsLst>
              <a:gs pos="0">
                <a:schemeClr val="accent5">
                  <a:alpha val="26000"/>
                </a:schemeClr>
              </a:gs>
              <a:gs pos="49000">
                <a:schemeClr val="tx2">
                  <a:lumMod val="75000"/>
                  <a:lumOff val="25000"/>
                  <a:alpha val="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 descr="A picture containing text, building, curb&#10;&#10;Description automatically generated">
            <a:extLst>
              <a:ext uri="{FF2B5EF4-FFF2-40B4-BE49-F238E27FC236}">
                <a16:creationId xmlns:a16="http://schemas.microsoft.com/office/drawing/2014/main" id="{1E9FB45D-E94C-41C8-8F93-2614B8DDFF6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81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0724" b="-1"/>
          <a:stretch/>
        </p:blipFill>
        <p:spPr>
          <a:xfrm>
            <a:off x="6096000" y="1012536"/>
            <a:ext cx="4756162" cy="4756162"/>
          </a:xfrm>
          <a:custGeom>
            <a:avLst/>
            <a:gdLst/>
            <a:ahLst/>
            <a:cxnLst/>
            <a:rect l="l" t="t" r="r" b="b"/>
            <a:pathLst>
              <a:path w="5031136" h="5031136">
                <a:moveTo>
                  <a:pt x="2515568" y="0"/>
                </a:moveTo>
                <a:cubicBezTo>
                  <a:pt x="3904878" y="0"/>
                  <a:pt x="5031136" y="1126258"/>
                  <a:pt x="5031136" y="2515568"/>
                </a:cubicBezTo>
                <a:cubicBezTo>
                  <a:pt x="5031136" y="3904878"/>
                  <a:pt x="3904878" y="5031136"/>
                  <a:pt x="2515568" y="5031136"/>
                </a:cubicBezTo>
                <a:cubicBezTo>
                  <a:pt x="1126258" y="5031136"/>
                  <a:pt x="0" y="3904878"/>
                  <a:pt x="0" y="2515568"/>
                </a:cubicBezTo>
                <a:cubicBezTo>
                  <a:pt x="0" y="1126258"/>
                  <a:pt x="1126258" y="0"/>
                  <a:pt x="2515568" y="0"/>
                </a:cubicBezTo>
                <a:close/>
              </a:path>
            </a:pathLst>
          </a:cu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418A8C28-00BA-44C4-984E-1CEC43C7383C}"/>
              </a:ext>
            </a:extLst>
          </p:cNvPr>
          <p:cNvSpPr txBox="1"/>
          <p:nvPr/>
        </p:nvSpPr>
        <p:spPr>
          <a:xfrm>
            <a:off x="304801" y="1012536"/>
            <a:ext cx="5486399" cy="50783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n-US" sz="2800" dirty="0"/>
          </a:p>
          <a:p>
            <a:r>
              <a:rPr lang="en-US" sz="2800" dirty="0"/>
              <a:t>HYPOTHESIS </a:t>
            </a:r>
          </a:p>
          <a:p>
            <a:endParaRPr lang="en-US" sz="2800" dirty="0"/>
          </a:p>
          <a:p>
            <a:r>
              <a:rPr lang="en-US" sz="2800" dirty="0"/>
              <a:t>DATA ANALYSIS</a:t>
            </a:r>
          </a:p>
          <a:p>
            <a:endParaRPr lang="en-US" sz="2800" dirty="0"/>
          </a:p>
          <a:p>
            <a:r>
              <a:rPr lang="en-US" sz="2800" dirty="0"/>
              <a:t>-Opportunity</a:t>
            </a:r>
          </a:p>
          <a:p>
            <a:r>
              <a:rPr lang="en-US" sz="2800" dirty="0"/>
              <a:t>-Pay</a:t>
            </a:r>
          </a:p>
          <a:p>
            <a:r>
              <a:rPr lang="en-US" sz="2800" dirty="0"/>
              <a:t>-Location</a:t>
            </a:r>
          </a:p>
          <a:p>
            <a:endParaRPr lang="en-US" sz="2800" dirty="0"/>
          </a:p>
          <a:p>
            <a:r>
              <a:rPr lang="en-US" sz="2800" dirty="0"/>
              <a:t>CONCLUSION</a:t>
            </a:r>
          </a:p>
          <a:p>
            <a:endParaRPr lang="en-US" sz="4400" dirty="0"/>
          </a:p>
        </p:txBody>
      </p:sp>
    </p:spTree>
    <p:extLst>
      <p:ext uri="{BB962C8B-B14F-4D97-AF65-F5344CB8AC3E}">
        <p14:creationId xmlns:p14="http://schemas.microsoft.com/office/powerpoint/2010/main" val="58599106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2F2BE76-D84E-4D5A-AFBD-78FF913A8F30}"/>
              </a:ext>
            </a:extLst>
          </p:cNvPr>
          <p:cNvSpPr txBox="1"/>
          <p:nvPr/>
        </p:nvSpPr>
        <p:spPr>
          <a:xfrm>
            <a:off x="794230" y="940033"/>
            <a:ext cx="10603540" cy="535531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SzPct val="100000"/>
            </a:pPr>
            <a:endParaRPr lang="en-US" dirty="0"/>
          </a:p>
          <a:p>
            <a:pPr>
              <a:buSzPct val="100000"/>
            </a:pPr>
            <a:endParaRPr lang="en-US" dirty="0"/>
          </a:p>
          <a:p>
            <a:pPr>
              <a:buSzPct val="100000"/>
            </a:pPr>
            <a:r>
              <a:rPr lang="en-US" dirty="0"/>
              <a:t>Original Hypothesis: The data career field is an emerging field with good salary and job prospects</a:t>
            </a:r>
          </a:p>
          <a:p>
            <a:pPr>
              <a:buSzPct val="100000"/>
            </a:pPr>
            <a:r>
              <a:rPr lang="en-US" dirty="0"/>
              <a:t>Review 2 shifts the focus specifically to Texas utilizing PostgreSQL … </a:t>
            </a:r>
          </a:p>
          <a:p>
            <a:pPr>
              <a:buSzPct val="100000"/>
            </a:pPr>
            <a:endParaRPr lang="en-US" dirty="0"/>
          </a:p>
          <a:p>
            <a:pPr>
              <a:buSzPct val="100000"/>
            </a:pPr>
            <a:r>
              <a:rPr lang="en-US" dirty="0"/>
              <a:t>Analysis will include data from :</a:t>
            </a:r>
          </a:p>
          <a:p>
            <a:pPr>
              <a:buSzPct val="100000"/>
            </a:pPr>
            <a:endParaRPr lang="en-US" dirty="0"/>
          </a:p>
          <a:p>
            <a:pPr>
              <a:buSzPct val="100000"/>
            </a:pPr>
            <a:r>
              <a:rPr lang="en-US" dirty="0"/>
              <a:t>Glassdoor ( 2018-2020)</a:t>
            </a:r>
          </a:p>
          <a:p>
            <a:pPr>
              <a:buSzPct val="100000"/>
            </a:pPr>
            <a:r>
              <a:rPr lang="en-US" dirty="0"/>
              <a:t>Department of Labor ( multiple databases from 2020)</a:t>
            </a:r>
          </a:p>
          <a:p>
            <a:pPr>
              <a:buSzPct val="100000"/>
            </a:pPr>
            <a:endParaRPr lang="en-US" dirty="0"/>
          </a:p>
          <a:p>
            <a:pPr>
              <a:buSzPct val="100000"/>
            </a:pPr>
            <a:endParaRPr lang="en-US" dirty="0"/>
          </a:p>
          <a:p>
            <a:pPr>
              <a:buSzPct val="100000"/>
            </a:pPr>
            <a:endParaRPr lang="en-US" dirty="0"/>
          </a:p>
          <a:p>
            <a:pPr>
              <a:buSzPct val="100000"/>
            </a:pPr>
            <a:endParaRPr lang="en-US" dirty="0"/>
          </a:p>
          <a:p>
            <a:pPr lvl="1"/>
            <a:r>
              <a:rPr lang="en-US" dirty="0"/>
              <a:t>	</a:t>
            </a:r>
            <a:r>
              <a:rPr lang="en-US" b="1" dirty="0"/>
              <a:t>Opportunities  			Pay 				Location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r>
              <a:rPr lang="en-US" dirty="0"/>
              <a:t>       ETL ( Extract , transform and load) – database screenshots have been added to appendix.</a:t>
            </a:r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B55C5F5-EC15-4271-A384-EB51E58D8412}"/>
              </a:ext>
            </a:extLst>
          </p:cNvPr>
          <p:cNvSpPr txBox="1"/>
          <p:nvPr/>
        </p:nvSpPr>
        <p:spPr>
          <a:xfrm>
            <a:off x="3215935" y="392188"/>
            <a:ext cx="609452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/>
              <a:t>HYPOTHESIS– Original vs Texas Focus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572B970-8F53-4936-82A8-F0CEB248A520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10000"/>
          </a:blip>
          <a:stretch>
            <a:fillRect/>
          </a:stretch>
        </p:blipFill>
        <p:spPr>
          <a:xfrm>
            <a:off x="5411197" y="902470"/>
            <a:ext cx="6111565" cy="44029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472307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F5527F7-CADD-4F21-A580-3CFE824E3C70}"/>
              </a:ext>
            </a:extLst>
          </p:cNvPr>
          <p:cNvSpPr txBox="1"/>
          <p:nvPr/>
        </p:nvSpPr>
        <p:spPr>
          <a:xfrm>
            <a:off x="4779199" y="247096"/>
            <a:ext cx="27853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OPPORTUNITIES 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2B0EF9D-7E2C-4742-B598-F3986A64515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18229" y="776226"/>
            <a:ext cx="7082092" cy="5651207"/>
          </a:xfrm>
          <a:prstGeom prst="rect">
            <a:avLst/>
          </a:prstGeom>
        </p:spPr>
      </p:pic>
      <p:graphicFrame>
        <p:nvGraphicFramePr>
          <p:cNvPr id="4" name="Table 23">
            <a:extLst>
              <a:ext uri="{FF2B5EF4-FFF2-40B4-BE49-F238E27FC236}">
                <a16:creationId xmlns:a16="http://schemas.microsoft.com/office/drawing/2014/main" id="{54029234-8701-4A49-8D07-64E4EC499B7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90691668"/>
              </p:ext>
            </p:extLst>
          </p:nvPr>
        </p:nvGraphicFramePr>
        <p:xfrm>
          <a:off x="395893" y="1076185"/>
          <a:ext cx="4232668" cy="425497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292965">
                  <a:extLst>
                    <a:ext uri="{9D8B030D-6E8A-4147-A177-3AD203B41FA5}">
                      <a16:colId xmlns:a16="http://schemas.microsoft.com/office/drawing/2014/main" val="960616062"/>
                    </a:ext>
                  </a:extLst>
                </a:gridCol>
                <a:gridCol w="939703">
                  <a:extLst>
                    <a:ext uri="{9D8B030D-6E8A-4147-A177-3AD203B41FA5}">
                      <a16:colId xmlns:a16="http://schemas.microsoft.com/office/drawing/2014/main" val="1668982917"/>
                    </a:ext>
                  </a:extLst>
                </a:gridCol>
              </a:tblGrid>
              <a:tr h="174787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Industry Sectors</a:t>
                      </a:r>
                    </a:p>
                  </a:txBody>
                  <a:tcPr anchor="ctr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chemeClr val="tx1"/>
                          </a:solidFill>
                        </a:rPr>
                        <a:t>Count</a:t>
                      </a:r>
                    </a:p>
                  </a:txBody>
                  <a:tcPr anchor="ctr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12309649"/>
                  </a:ext>
                </a:extLst>
              </a:tr>
              <a:tr h="325856">
                <a:tc>
                  <a:txBody>
                    <a:bodyPr/>
                    <a:lstStyle/>
                    <a:p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IT Services</a:t>
                      </a:r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472</a:t>
                      </a:r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83790227"/>
                  </a:ext>
                </a:extLst>
              </a:tr>
              <a:tr h="325856">
                <a:tc>
                  <a:txBody>
                    <a:bodyPr/>
                    <a:lstStyle/>
                    <a:p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Staffing &amp; Outsourcing</a:t>
                      </a:r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313</a:t>
                      </a:r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13881849"/>
                  </a:ext>
                </a:extLst>
              </a:tr>
              <a:tr h="325856">
                <a:tc>
                  <a:txBody>
                    <a:bodyPr/>
                    <a:lstStyle/>
                    <a:p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Biotech &amp; Pharmaceuticals</a:t>
                      </a:r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293</a:t>
                      </a:r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6968263"/>
                  </a:ext>
                </a:extLst>
              </a:tr>
              <a:tr h="325856">
                <a:tc>
                  <a:txBody>
                    <a:bodyPr/>
                    <a:lstStyle/>
                    <a:p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Computer Hardware &amp; Software</a:t>
                      </a:r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264</a:t>
                      </a:r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46062023"/>
                  </a:ext>
                </a:extLst>
              </a:tr>
              <a:tr h="325856">
                <a:tc>
                  <a:txBody>
                    <a:bodyPr/>
                    <a:lstStyle/>
                    <a:p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Internet</a:t>
                      </a:r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238</a:t>
                      </a:r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92778868"/>
                  </a:ext>
                </a:extLst>
              </a:tr>
              <a:tr h="325856">
                <a:tc>
                  <a:txBody>
                    <a:bodyPr/>
                    <a:lstStyle/>
                    <a:p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Health Care Services &amp; Hospitals</a:t>
                      </a:r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197</a:t>
                      </a:r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26260196"/>
                  </a:ext>
                </a:extLst>
              </a:tr>
              <a:tr h="325856">
                <a:tc>
                  <a:txBody>
                    <a:bodyPr/>
                    <a:lstStyle/>
                    <a:p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Consulting</a:t>
                      </a:r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166</a:t>
                      </a:r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1000005"/>
                  </a:ext>
                </a:extLst>
              </a:tr>
              <a:tr h="325856">
                <a:tc>
                  <a:txBody>
                    <a:bodyPr/>
                    <a:lstStyle/>
                    <a:p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Enterprise Software &amp; Network Solutions</a:t>
                      </a:r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150</a:t>
                      </a:r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22797812"/>
                  </a:ext>
                </a:extLst>
              </a:tr>
              <a:tr h="325856">
                <a:tc>
                  <a:txBody>
                    <a:bodyPr/>
                    <a:lstStyle/>
                    <a:p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Investment Banking &amp; Asset Management</a:t>
                      </a:r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109</a:t>
                      </a:r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90110554"/>
                  </a:ext>
                </a:extLst>
              </a:tr>
              <a:tr h="325856">
                <a:tc>
                  <a:txBody>
                    <a:bodyPr/>
                    <a:lstStyle/>
                    <a:p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Advertising &amp; Marketing</a:t>
                      </a:r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93</a:t>
                      </a:r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91441033"/>
                  </a:ext>
                </a:extLst>
              </a:tr>
              <a:tr h="325856">
                <a:tc>
                  <a:txBody>
                    <a:bodyPr/>
                    <a:lstStyle/>
                    <a:p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Insurance Carriers</a:t>
                      </a:r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91</a:t>
                      </a:r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053618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Colleges &amp; Universities</a:t>
                      </a:r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84</a:t>
                      </a:r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4425017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5570060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TextBox 3">
            <a:extLst>
              <a:ext uri="{FF2B5EF4-FFF2-40B4-BE49-F238E27FC236}">
                <a16:creationId xmlns:a16="http://schemas.microsoft.com/office/drawing/2014/main" id="{6228C077-9E37-4B54-9618-4935085D5E7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538332495"/>
              </p:ext>
            </p:extLst>
          </p:nvPr>
        </p:nvGraphicFramePr>
        <p:xfrm>
          <a:off x="4317355" y="2222028"/>
          <a:ext cx="7067309" cy="304698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12" name="Picture 11">
            <a:extLst>
              <a:ext uri="{FF2B5EF4-FFF2-40B4-BE49-F238E27FC236}">
                <a16:creationId xmlns:a16="http://schemas.microsoft.com/office/drawing/2014/main" id="{F0FC8D04-6BD6-4CC7-B954-53F271FEEE5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676414" y="967666"/>
            <a:ext cx="9228299" cy="5111897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61D3FF61-E317-4FE1-B84E-8E357B8EFAC1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87287" y="775793"/>
            <a:ext cx="2237632" cy="3265488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B499036-F3A4-4ABB-9F52-C807E0120181}"/>
              </a:ext>
            </a:extLst>
          </p:cNvPr>
          <p:cNvSpPr txBox="1"/>
          <p:nvPr/>
        </p:nvSpPr>
        <p:spPr>
          <a:xfrm>
            <a:off x="5467926" y="286327"/>
            <a:ext cx="13946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PAY</a:t>
            </a:r>
          </a:p>
        </p:txBody>
      </p:sp>
    </p:spTree>
    <p:extLst>
      <p:ext uri="{BB962C8B-B14F-4D97-AF65-F5344CB8AC3E}">
        <p14:creationId xmlns:p14="http://schemas.microsoft.com/office/powerpoint/2010/main" val="136294638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42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F27A5A8C-B5AD-471B-959D-4329DD2C367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77008891"/>
              </p:ext>
            </p:extLst>
          </p:nvPr>
        </p:nvGraphicFramePr>
        <p:xfrm>
          <a:off x="1154546" y="1791856"/>
          <a:ext cx="4091708" cy="3491343"/>
        </p:xfrm>
        <a:graphic>
          <a:graphicData uri="http://schemas.openxmlformats.org/drawingml/2006/table">
            <a:tbl>
              <a:tblPr firstRow="1" bandRow="1">
                <a:effectLst/>
                <a:tableStyleId>{5C22544A-7EE6-4342-B048-85BDC9FD1C3A}</a:tableStyleId>
              </a:tblPr>
              <a:tblGrid>
                <a:gridCol w="2292706">
                  <a:extLst>
                    <a:ext uri="{9D8B030D-6E8A-4147-A177-3AD203B41FA5}">
                      <a16:colId xmlns:a16="http://schemas.microsoft.com/office/drawing/2014/main" val="3419977376"/>
                    </a:ext>
                  </a:extLst>
                </a:gridCol>
                <a:gridCol w="1799002">
                  <a:extLst>
                    <a:ext uri="{9D8B030D-6E8A-4147-A177-3AD203B41FA5}">
                      <a16:colId xmlns:a16="http://schemas.microsoft.com/office/drawing/2014/main" val="1297728099"/>
                    </a:ext>
                  </a:extLst>
                </a:gridCol>
              </a:tblGrid>
              <a:tr h="602822"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 Texas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Job Count</a:t>
                      </a: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30146886"/>
                  </a:ext>
                </a:extLst>
              </a:tr>
              <a:tr h="611194">
                <a:tc>
                  <a:txBody>
                    <a:bodyPr/>
                    <a:lstStyle/>
                    <a:p>
                      <a:pPr algn="ctr"/>
                      <a:r>
                        <a:rPr lang="en-US" b="0" dirty="0"/>
                        <a:t>Austin, TX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/>
                        <a:t>345</a:t>
                      </a: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75581083"/>
                  </a:ext>
                </a:extLst>
              </a:tr>
              <a:tr h="611194">
                <a:tc>
                  <a:txBody>
                    <a:bodyPr/>
                    <a:lstStyle/>
                    <a:p>
                      <a:pPr algn="ctr"/>
                      <a:r>
                        <a:rPr lang="en-US" b="0" dirty="0"/>
                        <a:t>Houston, TX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/>
                        <a:t>219</a:t>
                      </a: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11535639"/>
                  </a:ext>
                </a:extLst>
              </a:tr>
              <a:tr h="611194">
                <a:tc>
                  <a:txBody>
                    <a:bodyPr/>
                    <a:lstStyle/>
                    <a:p>
                      <a:pPr algn="ctr"/>
                      <a:r>
                        <a:rPr lang="en-US" b="0" dirty="0"/>
                        <a:t>Dallas, TX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/>
                        <a:t>180</a:t>
                      </a: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4924790"/>
                  </a:ext>
                </a:extLst>
              </a:tr>
              <a:tr h="1054939">
                <a:tc>
                  <a:txBody>
                    <a:bodyPr/>
                    <a:lstStyle/>
                    <a:p>
                      <a:pPr algn="ctr"/>
                      <a:r>
                        <a:rPr lang="en-US" b="0" dirty="0"/>
                        <a:t>San Antonio, TX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/>
                        <a:t>177</a:t>
                      </a: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7049412"/>
                  </a:ext>
                </a:extLst>
              </a:tr>
            </a:tbl>
          </a:graphicData>
        </a:graphic>
      </p:graphicFrame>
      <p:pic>
        <p:nvPicPr>
          <p:cNvPr id="4" name="Content Placeholder 15">
            <a:extLst>
              <a:ext uri="{FF2B5EF4-FFF2-40B4-BE49-F238E27FC236}">
                <a16:creationId xmlns:a16="http://schemas.microsoft.com/office/drawing/2014/main" id="{9E45E877-648D-4C14-ACF7-A42A721282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1137698"/>
            <a:ext cx="5292436" cy="4635029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04993D3A-7023-4962-94E0-37E4179343DA}"/>
              </a:ext>
            </a:extLst>
          </p:cNvPr>
          <p:cNvSpPr txBox="1"/>
          <p:nvPr/>
        </p:nvSpPr>
        <p:spPr>
          <a:xfrm>
            <a:off x="5246253" y="258618"/>
            <a:ext cx="40270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LOCATION</a:t>
            </a:r>
          </a:p>
        </p:txBody>
      </p:sp>
    </p:spTree>
    <p:extLst>
      <p:ext uri="{BB962C8B-B14F-4D97-AF65-F5344CB8AC3E}">
        <p14:creationId xmlns:p14="http://schemas.microsoft.com/office/powerpoint/2010/main" val="333873878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7408BC9-13B5-4B24-83AE-BA96551943B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5155" y="1183409"/>
            <a:ext cx="9077325" cy="4953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0E10B3AB-8366-463F-86FD-AAE3DE4C866E}"/>
              </a:ext>
            </a:extLst>
          </p:cNvPr>
          <p:cNvSpPr txBox="1"/>
          <p:nvPr/>
        </p:nvSpPr>
        <p:spPr>
          <a:xfrm>
            <a:off x="258619" y="221673"/>
            <a:ext cx="931386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Creating an interactive website to search for opportunities in Texas’s top 10 cities</a:t>
            </a:r>
          </a:p>
          <a:p>
            <a:r>
              <a:rPr lang="en-US" dirty="0"/>
              <a:t>www.  website address….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DAAF910-4722-4E9F-A913-30E1BA050F4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82387" y="221673"/>
            <a:ext cx="1733550" cy="1724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021407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BC3B690-E595-420E-95FE-C5A0EFB37012}"/>
              </a:ext>
            </a:extLst>
          </p:cNvPr>
          <p:cNvSpPr txBox="1"/>
          <p:nvPr/>
        </p:nvSpPr>
        <p:spPr>
          <a:xfrm>
            <a:off x="259783" y="226503"/>
            <a:ext cx="574132" cy="5436067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r>
              <a:rPr lang="en-US" sz="2000" b="1" dirty="0"/>
              <a:t>TESTIMONIALS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80D46E0-13E6-4634-8B88-7793F715125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36647" y="1720124"/>
            <a:ext cx="2343150" cy="422347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9125B2E-0AB6-44A1-87A9-8E5B50298F66}"/>
              </a:ext>
            </a:extLst>
          </p:cNvPr>
          <p:cNvSpPr txBox="1"/>
          <p:nvPr/>
        </p:nvSpPr>
        <p:spPr>
          <a:xfrm>
            <a:off x="951926" y="1744207"/>
            <a:ext cx="6870161" cy="1200329"/>
          </a:xfrm>
          <a:prstGeom prst="rect">
            <a:avLst/>
          </a:prstGeom>
          <a:noFill/>
          <a:ln w="28575">
            <a:solidFill>
              <a:srgbClr val="00B050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“It is a passion! One can do so much with coding, it is mind boggling – and it pays well.”</a:t>
            </a:r>
          </a:p>
          <a:p>
            <a:r>
              <a:rPr lang="en-US" dirty="0"/>
              <a:t> </a:t>
            </a:r>
          </a:p>
          <a:p>
            <a:r>
              <a:rPr lang="en-US" dirty="0"/>
              <a:t>- </a:t>
            </a:r>
            <a:r>
              <a:rPr lang="en-US" sz="1800" b="1" dirty="0">
                <a:effectLst/>
                <a:latin typeface="Calibri" panose="020F0502020204030204" pitchFamily="34" charset="0"/>
              </a:rPr>
              <a:t>Senior Software Geospatial Engineer / Data Scientist </a:t>
            </a:r>
            <a:r>
              <a:rPr lang="en-US" sz="1800" dirty="0">
                <a:effectLst/>
                <a:latin typeface="Calibri" panose="020F0502020204030204" pitchFamily="34" charset="0"/>
              </a:rPr>
              <a:t>- </a:t>
            </a:r>
            <a:r>
              <a:rPr lang="en-US" dirty="0"/>
              <a:t>Houston, Tx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E709552-438E-4C29-A058-E22D07F33A51}"/>
              </a:ext>
            </a:extLst>
          </p:cNvPr>
          <p:cNvSpPr txBox="1"/>
          <p:nvPr/>
        </p:nvSpPr>
        <p:spPr>
          <a:xfrm>
            <a:off x="2895601" y="212358"/>
            <a:ext cx="8917710" cy="1200329"/>
          </a:xfrm>
          <a:prstGeom prst="rect">
            <a:avLst/>
          </a:prstGeom>
          <a:noFill/>
          <a:ln w="28575">
            <a:solidFill>
              <a:srgbClr val="00B050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 “ Knowledge of code allows more control in quality of data Able to apply more advanced statistical methods to research.”</a:t>
            </a:r>
          </a:p>
          <a:p>
            <a:endParaRPr lang="en-US" dirty="0"/>
          </a:p>
          <a:p>
            <a:r>
              <a:rPr lang="en-US" dirty="0"/>
              <a:t> - </a:t>
            </a:r>
            <a:r>
              <a:rPr lang="en-US" b="1" dirty="0"/>
              <a:t>Biostatistician &amp; Epidemiologist</a:t>
            </a:r>
            <a:r>
              <a:rPr lang="en-US" dirty="0"/>
              <a:t>   -  Austin, Tx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3D00EE4-8ABB-4C4F-8AB1-F56A143BD0A3}"/>
              </a:ext>
            </a:extLst>
          </p:cNvPr>
          <p:cNvSpPr txBox="1"/>
          <p:nvPr/>
        </p:nvSpPr>
        <p:spPr>
          <a:xfrm>
            <a:off x="1066800" y="3615402"/>
            <a:ext cx="8182492" cy="923330"/>
          </a:xfrm>
          <a:prstGeom prst="rect">
            <a:avLst/>
          </a:prstGeom>
          <a:noFill/>
          <a:ln w="28575">
            <a:solidFill>
              <a:srgbClr val="00B050"/>
            </a:solidFill>
          </a:ln>
        </p:spPr>
        <p:txBody>
          <a:bodyPr wrap="square" rtlCol="0">
            <a:spAutoFit/>
          </a:bodyPr>
          <a:lstStyle/>
          <a:p>
            <a:r>
              <a:rPr lang="en-US" sz="1800" dirty="0">
                <a:solidFill>
                  <a:srgbClr val="000000"/>
                </a:solidFill>
                <a:effectLst/>
                <a:latin typeface="Gill Sans Nova" panose="020B0602020104020203" pitchFamily="34" charset="0"/>
              </a:rPr>
              <a:t>“Lazy programmers are good programmers.  We find any way not to do things twice”</a:t>
            </a:r>
            <a:r>
              <a:rPr lang="en-US" b="1" dirty="0"/>
              <a:t>		             </a:t>
            </a:r>
          </a:p>
          <a:p>
            <a:r>
              <a:rPr lang="en-US" b="1" dirty="0"/>
              <a:t>			 </a:t>
            </a:r>
            <a:r>
              <a:rPr lang="en-US" dirty="0"/>
              <a:t>- </a:t>
            </a:r>
            <a:r>
              <a:rPr lang="en-US" b="1" dirty="0"/>
              <a:t>Senior Systems Analyst </a:t>
            </a:r>
            <a:r>
              <a:rPr lang="en-US" dirty="0"/>
              <a:t>- San Antonio, Tx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17F1D64-3E95-4C3B-9EF0-CDFA1CDB428F}"/>
              </a:ext>
            </a:extLst>
          </p:cNvPr>
          <p:cNvSpPr txBox="1"/>
          <p:nvPr/>
        </p:nvSpPr>
        <p:spPr>
          <a:xfrm>
            <a:off x="141772" y="5129832"/>
            <a:ext cx="9040845" cy="1200329"/>
          </a:xfrm>
          <a:prstGeom prst="rect">
            <a:avLst/>
          </a:prstGeom>
          <a:noFill/>
          <a:ln w="28575">
            <a:solidFill>
              <a:srgbClr val="00B050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 “I enjoy the rush of the challenge that comes along very frequently to learn a new skill that is necessary to overcome some obstacle”</a:t>
            </a:r>
          </a:p>
          <a:p>
            <a:endParaRPr lang="en-US" dirty="0"/>
          </a:p>
          <a:p>
            <a:r>
              <a:rPr lang="en-US" dirty="0"/>
              <a:t>- Rufel Estrada, </a:t>
            </a:r>
            <a:r>
              <a:rPr lang="en-US" b="1" dirty="0"/>
              <a:t>Instructor –  UTSA Data Analytics Bootcamp </a:t>
            </a:r>
            <a:r>
              <a:rPr lang="en-US" dirty="0"/>
              <a:t>-  San Antonio, Tx</a:t>
            </a:r>
          </a:p>
        </p:txBody>
      </p:sp>
    </p:spTree>
    <p:extLst>
      <p:ext uri="{BB962C8B-B14F-4D97-AF65-F5344CB8AC3E}">
        <p14:creationId xmlns:p14="http://schemas.microsoft.com/office/powerpoint/2010/main" val="95342220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1C39F3CB-F2CF-4ECA-A7D0-F4A4F9B2A6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8474" y="559152"/>
            <a:ext cx="2938509" cy="2027029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20AAB779-D8A4-44D7-AD4C-9B24C12DA449}"/>
              </a:ext>
            </a:extLst>
          </p:cNvPr>
          <p:cNvSpPr txBox="1"/>
          <p:nvPr/>
        </p:nvSpPr>
        <p:spPr>
          <a:xfrm>
            <a:off x="5016194" y="559152"/>
            <a:ext cx="52931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CONCLUSIONS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4451011-F8C6-426B-A00B-AB881D34BE35}"/>
              </a:ext>
            </a:extLst>
          </p:cNvPr>
          <p:cNvSpPr txBox="1"/>
          <p:nvPr/>
        </p:nvSpPr>
        <p:spPr>
          <a:xfrm>
            <a:off x="3330938" y="2817000"/>
            <a:ext cx="8663709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The data career field has a high average and maximum salary potential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The are no shortage of opportunities people who enter the career field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Texas seems to have abundant jobs in major cities, with Austin, TX being the highest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To reach the higher end of the pay scale applicants may need to seek at least a bachelor’s degree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Excel, Python and SQL knowledge are the most demanded skill sets</a:t>
            </a:r>
          </a:p>
        </p:txBody>
      </p:sp>
    </p:spTree>
    <p:extLst>
      <p:ext uri="{BB962C8B-B14F-4D97-AF65-F5344CB8AC3E}">
        <p14:creationId xmlns:p14="http://schemas.microsoft.com/office/powerpoint/2010/main" val="3769397300"/>
      </p:ext>
    </p:extLst>
  </p:cSld>
  <p:clrMapOvr>
    <a:masterClrMapping/>
  </p:clrMapOvr>
</p:sld>
</file>

<file path=ppt/theme/theme1.xml><?xml version="1.0" encoding="utf-8"?>
<a:theme xmlns:a="http://schemas.openxmlformats.org/drawingml/2006/main" name="GradientRiseVTI">
  <a:themeElements>
    <a:clrScheme name="AnalogousFromRegularSeed_2SEEDS">
      <a:dk1>
        <a:srgbClr val="000000"/>
      </a:dk1>
      <a:lt1>
        <a:srgbClr val="FFFFFF"/>
      </a:lt1>
      <a:dk2>
        <a:srgbClr val="242C41"/>
      </a:dk2>
      <a:lt2>
        <a:srgbClr val="E2E6E8"/>
      </a:lt2>
      <a:accent1>
        <a:srgbClr val="B1653B"/>
      </a:accent1>
      <a:accent2>
        <a:srgbClr val="C34D54"/>
      </a:accent2>
      <a:accent3>
        <a:srgbClr val="BBA149"/>
      </a:accent3>
      <a:accent4>
        <a:srgbClr val="3BB1A3"/>
      </a:accent4>
      <a:accent5>
        <a:srgbClr val="4DA1C3"/>
      </a:accent5>
      <a:accent6>
        <a:srgbClr val="3B5DB1"/>
      </a:accent6>
      <a:hlink>
        <a:srgbClr val="3C8AB5"/>
      </a:hlink>
      <a:folHlink>
        <a:srgbClr val="7F7F7F"/>
      </a:folHlink>
    </a:clrScheme>
    <a:fontScheme name="Avenir">
      <a:majorFont>
        <a:latin typeface="Gill Sans Nova"/>
        <a:ea typeface=""/>
        <a:cs typeface=""/>
      </a:majorFont>
      <a:minorFont>
        <a:latin typeface="Gill Sans Nov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radientRiseVTI" id="{C2FC082F-B444-4222-AF20-78444CCB5722}" vid="{39F213E4-0CBC-40CB-B3F6-8C5562B6B99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1308</TotalTime>
  <Words>428</Words>
  <Application>Microsoft Office PowerPoint</Application>
  <PresentationFormat>Widescreen</PresentationFormat>
  <Paragraphs>99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Calibri</vt:lpstr>
      <vt:lpstr>Gill Sans Nova</vt:lpstr>
      <vt:lpstr>GradientRiseVTI</vt:lpstr>
      <vt:lpstr>Coding Careers in Texas  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Coding Careers</dc:title>
  <dc:creator>Julia Lira</dc:creator>
  <cp:lastModifiedBy>Julia Lira</cp:lastModifiedBy>
  <cp:revision>10</cp:revision>
  <dcterms:created xsi:type="dcterms:W3CDTF">2021-12-09T02:39:26Z</dcterms:created>
  <dcterms:modified xsi:type="dcterms:W3CDTF">2021-12-12T22:04:14Z</dcterms:modified>
</cp:coreProperties>
</file>

<file path=docProps/thumbnail.jpeg>
</file>